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4"/>
  </p:notesMasterIdLst>
  <p:sldIdLst>
    <p:sldId id="256" r:id="rId2"/>
    <p:sldId id="305" r:id="rId3"/>
    <p:sldId id="311" r:id="rId4"/>
    <p:sldId id="312" r:id="rId5"/>
    <p:sldId id="313" r:id="rId6"/>
    <p:sldId id="314" r:id="rId7"/>
    <p:sldId id="306" r:id="rId8"/>
    <p:sldId id="316" r:id="rId9"/>
    <p:sldId id="320" r:id="rId10"/>
    <p:sldId id="319" r:id="rId11"/>
    <p:sldId id="337" r:id="rId12"/>
    <p:sldId id="338" r:id="rId13"/>
    <p:sldId id="307" r:id="rId14"/>
    <p:sldId id="321" r:id="rId15"/>
    <p:sldId id="322" r:id="rId16"/>
    <p:sldId id="323" r:id="rId17"/>
    <p:sldId id="324" r:id="rId18"/>
    <p:sldId id="325" r:id="rId19"/>
    <p:sldId id="328" r:id="rId20"/>
    <p:sldId id="329" r:id="rId21"/>
    <p:sldId id="334" r:id="rId22"/>
    <p:sldId id="332" r:id="rId23"/>
    <p:sldId id="326" r:id="rId24"/>
    <p:sldId id="327" r:id="rId25"/>
    <p:sldId id="330" r:id="rId26"/>
    <p:sldId id="333" r:id="rId27"/>
    <p:sldId id="335" r:id="rId28"/>
    <p:sldId id="339" r:id="rId29"/>
    <p:sldId id="340" r:id="rId30"/>
    <p:sldId id="331" r:id="rId31"/>
    <p:sldId id="336" r:id="rId32"/>
    <p:sldId id="303" r:id="rId3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C59F559D-8380-44EC-BFDB-10578763C119}">
          <p14:sldIdLst>
            <p14:sldId id="256"/>
            <p14:sldId id="305"/>
            <p14:sldId id="311"/>
            <p14:sldId id="312"/>
            <p14:sldId id="313"/>
            <p14:sldId id="314"/>
            <p14:sldId id="306"/>
            <p14:sldId id="316"/>
            <p14:sldId id="320"/>
            <p14:sldId id="319"/>
            <p14:sldId id="337"/>
            <p14:sldId id="338"/>
            <p14:sldId id="307"/>
            <p14:sldId id="321"/>
            <p14:sldId id="322"/>
            <p14:sldId id="323"/>
            <p14:sldId id="324"/>
            <p14:sldId id="325"/>
            <p14:sldId id="328"/>
            <p14:sldId id="329"/>
            <p14:sldId id="334"/>
            <p14:sldId id="332"/>
            <p14:sldId id="326"/>
            <p14:sldId id="327"/>
            <p14:sldId id="330"/>
            <p14:sldId id="333"/>
            <p14:sldId id="335"/>
            <p14:sldId id="339"/>
            <p14:sldId id="340"/>
            <p14:sldId id="331"/>
            <p14:sldId id="336"/>
            <p14:sldId id="30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ex Alex" initials="AA" lastIdx="6" clrIdx="0">
    <p:extLst>
      <p:ext uri="{19B8F6BF-5375-455C-9EA6-DF929625EA0E}">
        <p15:presenceInfo xmlns:p15="http://schemas.microsoft.com/office/powerpoint/2012/main" userId="27a7626142f02df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F7FA2"/>
    <a:srgbClr val="B3C1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31"/>
    <p:restoredTop sz="94586"/>
  </p:normalViewPr>
  <p:slideViewPr>
    <p:cSldViewPr snapToGrid="0" snapToObjects="1" showGuides="1">
      <p:cViewPr varScale="1">
        <p:scale>
          <a:sx n="120" d="100"/>
          <a:sy n="120" d="100"/>
        </p:scale>
        <p:origin x="1949" y="72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commentAuthors" Target="commentAuthor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13D50D-AC17-6D4A-9805-026AA94D61EA}" type="datetimeFigureOut">
              <a:rPr lang="ru-RU" smtClean="0"/>
              <a:t>26.03.2021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978F2A-6110-BE48-872F-AC9DAAD98FC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53457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1E46EBB-90E8-7948-B6C6-C4CE65F9C9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4026BA50-A608-BB42-9044-B79C3EDD60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53ECC53-9499-0349-AF44-BAB6468F8D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086184-20BF-DF4A-ADAD-1235EE472773}" type="datetimeFigureOut">
              <a:rPr lang="ru-RU" smtClean="0"/>
              <a:t>26.03.2021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190D868-72F9-1642-A329-17793DCAD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222D1A2-47AA-5144-AABF-00A388B202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2EBCE-F991-7643-B6F8-2695D6F6A42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494149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956F0F7-F668-8D41-A2BA-E14D7B787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36C3F7E9-4650-4C42-BBB8-465CB26FAF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9D9F5BC-5D56-A149-BD97-B860F95352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086184-20BF-DF4A-ADAD-1235EE472773}" type="datetimeFigureOut">
              <a:rPr lang="ru-RU" smtClean="0"/>
              <a:t>26.03.2021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A8ABD17-9E3A-3F4F-B1D1-6E9279EF5A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E3DB842-3AA3-0546-8F37-BB7ECEDCE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2EBCE-F991-7643-B6F8-2695D6F6A42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957506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D0548DA5-171B-CA47-A5BC-7A46F9A3471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04C933A5-FB43-1941-923D-3C1FA00F88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7B746F5-C58C-4D4A-B6FC-9EFC600E55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086184-20BF-DF4A-ADAD-1235EE472773}" type="datetimeFigureOut">
              <a:rPr lang="ru-RU" smtClean="0"/>
              <a:t>26.03.2021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289C61F-D4C8-1842-85A6-7DE01072C3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EAFF384-C9AA-CB42-850E-246D02F9D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2EBCE-F991-7643-B6F8-2695D6F6A42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884918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27EACAA-A4DF-9841-B694-02CB5951E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4DA05B8-51E1-5140-A40C-4D6A0470BE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AF20A17-B88A-FD49-A46C-6120B2908F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086184-20BF-DF4A-ADAD-1235EE472773}" type="datetimeFigureOut">
              <a:rPr lang="ru-RU" smtClean="0"/>
              <a:t>26.03.2021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9CB201B-C62F-C347-B2CA-12402EB6A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EDF8C46-4974-6048-9FD8-F93253D628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2EBCE-F991-7643-B6F8-2695D6F6A42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098102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EAAE260-5B15-5B4D-976A-4C9607CACA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F3DDF94-A3CB-DC47-B4AB-9746896B98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5B12094-0E93-9C4D-9AA8-6207CCD40D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086184-20BF-DF4A-ADAD-1235EE472773}" type="datetimeFigureOut">
              <a:rPr lang="ru-RU" smtClean="0"/>
              <a:t>26.03.2021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3E26C13-9B9F-0844-B11A-7387E351B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C82B5F3-66DF-5741-A0A7-DBE04CD988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2EBCE-F991-7643-B6F8-2695D6F6A42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092607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B36DC4D-266D-0447-9266-E86DE2EF99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E0B21CC-FF70-8B4E-A6FD-FF404FB831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BE98834-5815-F84E-BB81-70E8B108B4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2CE44B9-624D-1649-8C01-FF2B57203A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086184-20BF-DF4A-ADAD-1235EE472773}" type="datetimeFigureOut">
              <a:rPr lang="ru-RU" smtClean="0"/>
              <a:t>26.03.2021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78F608D-5E31-F346-844B-4060F5D898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B80970F-A150-324E-A208-95EC81071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2EBCE-F991-7643-B6F8-2695D6F6A42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489688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879FF9B-EEF0-774E-BD46-E9680066F8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EA76C43-5CD7-6249-866F-E28B177017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B778A938-7935-6447-BD65-64010627FF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03165033-1861-ED4C-B01B-0BBB44A850F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3ADF68B6-E08F-3A48-804B-651A66F412F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BF3FEEAD-6C50-4643-AF03-81824FB3B7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086184-20BF-DF4A-ADAD-1235EE472773}" type="datetimeFigureOut">
              <a:rPr lang="ru-RU" smtClean="0"/>
              <a:t>26.03.2021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353C5BE6-9DDE-FA4F-97CE-01323E52D6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2595E52A-8C46-6E48-945F-5193B74495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2EBCE-F991-7643-B6F8-2695D6F6A42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660581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DFA3F26-9D2D-0440-9090-965FC4C0F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FDD83060-0AE6-2543-9BC0-6F26549960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086184-20BF-DF4A-ADAD-1235EE472773}" type="datetimeFigureOut">
              <a:rPr lang="ru-RU" smtClean="0"/>
              <a:t>26.03.2021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1A5187B4-1609-1F41-8F28-F5A376D450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4A7EF618-2878-634B-92D7-14828BE62E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2EBCE-F991-7643-B6F8-2695D6F6A42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69143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B0A1B1EC-E0D4-9A4E-92A1-67CD198154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086184-20BF-DF4A-ADAD-1235EE472773}" type="datetimeFigureOut">
              <a:rPr lang="ru-RU" smtClean="0"/>
              <a:t>26.03.2021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59D3BA6C-B6F6-A14F-8568-362D4A0AB7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BCCA1BC-671D-2D4A-BA86-8CAD3793DF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2EBCE-F991-7643-B6F8-2695D6F6A42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952046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CAC2416-D784-7D4E-A934-9D9A04B2DF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8798085-6F13-DD4E-BDDC-3A3BA5A058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9DD23F55-89D0-6242-BD05-26388F31BD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08270C4-19C8-C941-ABD9-8E8D8E55E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086184-20BF-DF4A-ADAD-1235EE472773}" type="datetimeFigureOut">
              <a:rPr lang="ru-RU" smtClean="0"/>
              <a:t>26.03.2021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B479200-D038-4944-A955-B302291D35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D1035E9-CFEB-5245-B91C-D88E6E07A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2EBCE-F991-7643-B6F8-2695D6F6A42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939744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D41000-E191-A341-8785-A8E09F9624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9F7D27FD-E5D5-8244-8D96-9600426838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6F71AFD-B354-1347-BF7C-BD365CD415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ABC5D30-61E6-064D-81D6-183897544B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086184-20BF-DF4A-ADAD-1235EE472773}" type="datetimeFigureOut">
              <a:rPr lang="ru-RU" smtClean="0"/>
              <a:t>26.03.2021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E6C8BE2-FF0F-4549-B992-982BEEA405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5C15996-9530-254B-A53E-63F66DC58D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2EBCE-F991-7643-B6F8-2695D6F6A42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728343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3A73353-C36E-F443-BC76-59091363D2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AE8FCF4-AC66-A14E-BD05-EF9A5DF8AB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BF822F5-AFC2-9246-96F6-AA979E8736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086184-20BF-DF4A-ADAD-1235EE472773}" type="datetimeFigureOut">
              <a:rPr lang="ru-RU" smtClean="0"/>
              <a:t>26.03.2021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808A16B-13D9-FD47-8E35-B1780598E5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52D93EF-8DC0-9F49-955C-12B94D1975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52EBCE-F991-7643-B6F8-2695D6F6A42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776440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pythonworld.ru/tipy-dannyx-v-python/isklyucheniya-v-python-konstrukciya-try-except-dlya-obrabotki-isklyuchenij.html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3.w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habr.com/ru/post/161205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1CDE93D-8520-3948-BE9B-67121F2F90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725613"/>
            <a:ext cx="9144000" cy="2387600"/>
          </a:xfrm>
        </p:spPr>
        <p:txBody>
          <a:bodyPr/>
          <a:lstStyle/>
          <a:p>
            <a:r>
              <a:rPr lang="ru-RU" dirty="0" smtClean="0"/>
              <a:t>Исключения,</a:t>
            </a:r>
            <a:br>
              <a:rPr lang="ru-RU" dirty="0" smtClean="0"/>
            </a:br>
            <a:r>
              <a:rPr lang="ru-RU" dirty="0" smtClean="0"/>
              <a:t>ошибки синтаксиса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15822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Исключения - </a:t>
            </a:r>
            <a:r>
              <a:rPr lang="en-US" dirty="0" smtClean="0"/>
              <a:t>exceptions</a:t>
            </a:r>
            <a:endParaRPr lang="ru-RU" dirty="0"/>
          </a:p>
        </p:txBody>
      </p:sp>
      <p:sp>
        <p:nvSpPr>
          <p:cNvPr id="7" name="Объект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78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 smtClean="0"/>
              <a:t>Особая ситуация при работе программы, функции, с которой нужно что-то делать</a:t>
            </a:r>
          </a:p>
          <a:p>
            <a:pPr marL="0" indent="0">
              <a:buNone/>
            </a:pPr>
            <a:r>
              <a:rPr lang="ru-RU" dirty="0" smtClean="0"/>
              <a:t>Например</a:t>
            </a:r>
            <a:r>
              <a:rPr lang="en-US" dirty="0" smtClean="0"/>
              <a:t>: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ru-RU" dirty="0" smtClean="0"/>
              <a:t>целочисленное деление на ноль</a:t>
            </a:r>
            <a:endParaRPr lang="ru-RU" dirty="0"/>
          </a:p>
          <a:p>
            <a:pPr>
              <a:buFont typeface="Wingdings" panose="05000000000000000000" pitchFamily="2" charset="2"/>
              <a:buChar char="§"/>
            </a:pPr>
            <a:r>
              <a:rPr lang="ru-RU" dirty="0" smtClean="0"/>
              <a:t>считывание данных без доступа к ним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ru-RU" dirty="0"/>
              <a:t>и</a:t>
            </a:r>
            <a:r>
              <a:rPr lang="ru-RU" dirty="0" smtClean="0"/>
              <a:t>счерпание </a:t>
            </a:r>
            <a:r>
              <a:rPr lang="ru-RU" dirty="0"/>
              <a:t>доступной </a:t>
            </a:r>
            <a:r>
              <a:rPr lang="ru-RU" dirty="0" smtClean="0"/>
              <a:t>памяти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ru-RU" dirty="0" smtClean="0"/>
              <a:t>аварийное отключение </a:t>
            </a:r>
            <a:r>
              <a:rPr lang="ru-RU" dirty="0"/>
              <a:t>электропитания </a:t>
            </a:r>
            <a:r>
              <a:rPr lang="ru-RU" dirty="0" smtClean="0"/>
              <a:t>системы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ru-RU" dirty="0" smtClean="0"/>
              <a:t>…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64275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Исключения - </a:t>
            </a:r>
            <a:r>
              <a:rPr lang="en-US" dirty="0"/>
              <a:t>exceptions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 smtClean="0"/>
              <a:t>Исключения – универсальный интерфейс для обработки </a:t>
            </a:r>
            <a:r>
              <a:rPr lang="en-US" dirty="0" smtClean="0"/>
              <a:t>“</a:t>
            </a:r>
            <a:r>
              <a:rPr lang="ru-RU" dirty="0" smtClean="0"/>
              <a:t>неправильных</a:t>
            </a:r>
            <a:r>
              <a:rPr lang="en-US" dirty="0" smtClean="0"/>
              <a:t>”</a:t>
            </a:r>
            <a:r>
              <a:rPr lang="ru-RU" dirty="0" smtClean="0"/>
              <a:t> ситуаций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75126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Как было раньше? Коды возврата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9432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 smtClean="0"/>
              <a:t>у функции </a:t>
            </a:r>
            <a:r>
              <a:rPr lang="en-US" dirty="0" smtClean="0"/>
              <a:t>find</a:t>
            </a:r>
          </a:p>
          <a:p>
            <a:pPr marL="0" indent="0">
              <a:buNone/>
            </a:pPr>
            <a:r>
              <a:rPr lang="ru-RU" dirty="0" smtClean="0"/>
              <a:t>видны </a:t>
            </a:r>
            <a:r>
              <a:rPr lang="en-US" dirty="0" smtClean="0"/>
              <a:t>C-</a:t>
            </a:r>
            <a:r>
              <a:rPr lang="ru-RU" dirty="0" err="1" smtClean="0"/>
              <a:t>шные</a:t>
            </a:r>
            <a:r>
              <a:rPr lang="ru-RU" dirty="0" smtClean="0"/>
              <a:t> корни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8487" y="1690688"/>
            <a:ext cx="6994553" cy="4252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709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 vs error</a:t>
            </a:r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>
            <a:off x="1254760" y="2943032"/>
            <a:ext cx="416052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то, что нельзя </a:t>
            </a:r>
            <a:r>
              <a:rPr lang="ru-RU" sz="2400" dirty="0" smtClean="0"/>
              <a:t>исправить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ru-RU" sz="2400" dirty="0" smtClean="0"/>
              <a:t>можно </a:t>
            </a:r>
            <a:r>
              <a:rPr lang="ru-RU" sz="2400" dirty="0"/>
              <a:t>только сообщить: </a:t>
            </a:r>
            <a:endParaRPr lang="en-US" sz="2400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ru-RU" sz="2400" dirty="0" smtClean="0"/>
              <a:t>записать </a:t>
            </a:r>
            <a:r>
              <a:rPr lang="ru-RU" sz="2400" dirty="0"/>
              <a:t>в </a:t>
            </a:r>
            <a:r>
              <a:rPr lang="ru-RU" sz="2400" dirty="0" smtClean="0"/>
              <a:t>лог</a:t>
            </a:r>
            <a:endParaRPr lang="en-US" sz="2400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ru-RU" sz="2400" dirty="0" smtClean="0"/>
              <a:t>отправить </a:t>
            </a:r>
            <a:r>
              <a:rPr lang="ru-RU" sz="2400" dirty="0" err="1"/>
              <a:t>email</a:t>
            </a:r>
            <a:r>
              <a:rPr lang="ru-RU" sz="2400" dirty="0"/>
              <a:t> </a:t>
            </a:r>
            <a:endParaRPr lang="en-US" sz="2400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ru-RU" sz="2400" dirty="0" smtClean="0"/>
              <a:t>разработчику извинится </a:t>
            </a:r>
            <a:r>
              <a:rPr lang="ru-RU" sz="2400" dirty="0"/>
              <a:t>перед пользователем.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680960" y="3219768"/>
            <a:ext cx="33731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особые ситуации, 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ru-RU" sz="2400" dirty="0" smtClean="0"/>
              <a:t>которые </a:t>
            </a:r>
            <a:r>
              <a:rPr lang="ru-RU" sz="2400" dirty="0"/>
              <a:t>нужно 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ru-RU" sz="2400" dirty="0" smtClean="0"/>
              <a:t>как-то </a:t>
            </a:r>
            <a:r>
              <a:rPr lang="ru-RU" sz="2400" b="1" dirty="0"/>
              <a:t>обработать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38200" y="2093722"/>
            <a:ext cx="4160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/>
              <a:t>error</a:t>
            </a:r>
            <a:endParaRPr lang="ru-RU" sz="32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7015480" y="2093722"/>
            <a:ext cx="4160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/>
              <a:t>exception</a:t>
            </a:r>
            <a:endParaRPr lang="ru-RU" sz="3200" b="1" dirty="0"/>
          </a:p>
        </p:txBody>
      </p:sp>
    </p:spTree>
    <p:extLst>
      <p:ext uri="{BB962C8B-B14F-4D97-AF65-F5344CB8AC3E}">
        <p14:creationId xmlns:p14="http://schemas.microsoft.com/office/powerpoint/2010/main" val="3232850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 vs error</a:t>
            </a:r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>
            <a:off x="1325880" y="3219768"/>
            <a:ext cx="51358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/>
              <a:t>умеют обрабатывать поток,</a:t>
            </a:r>
          </a:p>
          <a:p>
            <a:r>
              <a:rPr lang="ru-RU" sz="2400" dirty="0" smtClean="0"/>
              <a:t>как, например</a:t>
            </a:r>
            <a:r>
              <a:rPr lang="en-US" sz="2400" dirty="0" smtClean="0"/>
              <a:t> </a:t>
            </a:r>
            <a:r>
              <a:rPr lang="en-US" sz="2400" i="1" dirty="0" smtClean="0"/>
              <a:t>if-then-else</a:t>
            </a:r>
            <a:endParaRPr lang="ru-RU" sz="2400" i="1" dirty="0"/>
          </a:p>
        </p:txBody>
      </p:sp>
      <p:sp>
        <p:nvSpPr>
          <p:cNvPr id="5" name="TextBox 4"/>
          <p:cNvSpPr txBox="1"/>
          <p:nvPr/>
        </p:nvSpPr>
        <p:spPr>
          <a:xfrm>
            <a:off x="7680960" y="3219768"/>
            <a:ext cx="33731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особые ситуации, 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ru-RU" sz="2400" dirty="0" smtClean="0"/>
              <a:t>которые </a:t>
            </a:r>
            <a:r>
              <a:rPr lang="ru-RU" sz="2400" dirty="0"/>
              <a:t>нужно 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ru-RU" sz="2400" dirty="0" smtClean="0"/>
              <a:t>как-то </a:t>
            </a:r>
            <a:r>
              <a:rPr lang="ru-RU" sz="2400" b="1" dirty="0"/>
              <a:t>обработать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015480" y="2093722"/>
            <a:ext cx="4160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/>
              <a:t>exception</a:t>
            </a:r>
            <a:endParaRPr lang="ru-RU" sz="3200" b="1" dirty="0"/>
          </a:p>
        </p:txBody>
      </p:sp>
      <p:sp>
        <p:nvSpPr>
          <p:cNvPr id="3" name="Стрелка вправо 2"/>
          <p:cNvSpPr/>
          <p:nvPr/>
        </p:nvSpPr>
        <p:spPr>
          <a:xfrm>
            <a:off x="5842000" y="3392488"/>
            <a:ext cx="914400" cy="6001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98728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пробрасывание</a:t>
            </a:r>
            <a:r>
              <a:rPr lang="ru-RU" dirty="0"/>
              <a:t> </a:t>
            </a:r>
            <a:r>
              <a:rPr lang="ru-RU" dirty="0" smtClean="0"/>
              <a:t>по каскаду</a:t>
            </a:r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>
            <a:off x="7680960" y="3219768"/>
            <a:ext cx="33731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особые ситуации, 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ru-RU" sz="2400" dirty="0" smtClean="0"/>
              <a:t>которые </a:t>
            </a:r>
            <a:r>
              <a:rPr lang="ru-RU" sz="2400" dirty="0"/>
              <a:t>нужно 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ru-RU" sz="2400" dirty="0" smtClean="0"/>
              <a:t>как-то </a:t>
            </a:r>
            <a:r>
              <a:rPr lang="ru-RU" sz="2400" b="1" dirty="0"/>
              <a:t>обработать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015480" y="2093722"/>
            <a:ext cx="4160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/>
              <a:t>exception</a:t>
            </a:r>
            <a:endParaRPr lang="ru-RU" sz="3200" b="1" dirty="0"/>
          </a:p>
        </p:txBody>
      </p:sp>
      <p:sp>
        <p:nvSpPr>
          <p:cNvPr id="3" name="Стрелка вправо 2"/>
          <p:cNvSpPr/>
          <p:nvPr/>
        </p:nvSpPr>
        <p:spPr>
          <a:xfrm>
            <a:off x="5842000" y="3392488"/>
            <a:ext cx="914400" cy="6001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029" y="2205064"/>
            <a:ext cx="4504691" cy="3035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425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Exception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И</a:t>
            </a:r>
            <a:r>
              <a:rPr lang="ru-RU" dirty="0" smtClean="0"/>
              <a:t>сключение – особый класс, наследуемый от класса </a:t>
            </a:r>
            <a:r>
              <a:rPr lang="en-US" dirty="0" smtClean="0"/>
              <a:t>Exception</a:t>
            </a:r>
            <a:endParaRPr lang="ru-RU" dirty="0"/>
          </a:p>
          <a:p>
            <a:pPr marL="0" indent="0">
              <a:buNone/>
            </a:pPr>
            <a:endParaRPr lang="ru-RU" dirty="0" smtClean="0"/>
          </a:p>
          <a:p>
            <a:pPr marL="0" indent="0">
              <a:buNone/>
            </a:pPr>
            <a:r>
              <a:rPr lang="ru-RU" dirty="0" smtClean="0"/>
              <a:t>При выполнении каждой строки интерпретатор проверяет, не вызвалось ли исключение, и затем </a:t>
            </a:r>
            <a:r>
              <a:rPr lang="en-US" dirty="0" smtClean="0"/>
              <a:t>“</a:t>
            </a:r>
            <a:r>
              <a:rPr lang="ru-RU" dirty="0" smtClean="0"/>
              <a:t>пробрасывает его</a:t>
            </a:r>
            <a:r>
              <a:rPr lang="en-US" dirty="0" smtClean="0"/>
              <a:t>”</a:t>
            </a:r>
            <a:r>
              <a:rPr lang="ru-RU" dirty="0" smtClean="0"/>
              <a:t> следующему по стеку вызовов методу.</a:t>
            </a:r>
            <a:br>
              <a:rPr lang="ru-RU" dirty="0" smtClean="0"/>
            </a:br>
            <a:r>
              <a:rPr lang="ru-RU" dirty="0" smtClean="0"/>
              <a:t/>
            </a:r>
            <a:br>
              <a:rPr lang="ru-RU" dirty="0" smtClean="0"/>
            </a:br>
            <a:r>
              <a:rPr lang="ru-RU" dirty="0" smtClean="0"/>
              <a:t>Он может обработать исключение, либо также </a:t>
            </a:r>
            <a:r>
              <a:rPr lang="en-US" dirty="0" smtClean="0"/>
              <a:t>“</a:t>
            </a:r>
            <a:r>
              <a:rPr lang="ru-RU" dirty="0" smtClean="0"/>
              <a:t>пробросить</a:t>
            </a:r>
            <a:r>
              <a:rPr lang="en-US" dirty="0" smtClean="0"/>
              <a:t>”</a:t>
            </a:r>
            <a:r>
              <a:rPr lang="ru-RU" dirty="0" smtClean="0"/>
              <a:t> его ещё выше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12192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17547" y="1022380"/>
            <a:ext cx="48196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b="1" dirty="0" smtClean="0"/>
              <a:t>исключение обработано </a:t>
            </a:r>
            <a:r>
              <a:rPr lang="en-US" sz="3200" b="1" dirty="0" smtClean="0"/>
              <a:t>a(x)</a:t>
            </a:r>
            <a:endParaRPr lang="ru-RU" sz="3200" b="1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028" y="2459064"/>
            <a:ext cx="4504691" cy="3035469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4857" y="2099598"/>
            <a:ext cx="3919538" cy="391477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435092" y="1022380"/>
            <a:ext cx="525906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b="1" dirty="0" smtClean="0"/>
              <a:t>исключение обработано</a:t>
            </a:r>
            <a:r>
              <a:rPr lang="en-US" sz="3200" b="1" dirty="0" smtClean="0"/>
              <a:t/>
            </a:r>
            <a:br>
              <a:rPr lang="en-US" sz="3200" b="1" dirty="0" smtClean="0"/>
            </a:br>
            <a:r>
              <a:rPr lang="ru-RU" sz="3200" b="1" dirty="0" smtClean="0"/>
              <a:t>обработчиком </a:t>
            </a:r>
            <a:r>
              <a:rPr lang="en-US" sz="3200" b="1" dirty="0" smtClean="0"/>
              <a:t>Python</a:t>
            </a:r>
            <a:endParaRPr lang="ru-RU" sz="3200" b="1" dirty="0"/>
          </a:p>
        </p:txBody>
      </p:sp>
    </p:spTree>
    <p:extLst>
      <p:ext uri="{BB962C8B-B14F-4D97-AF65-F5344CB8AC3E}">
        <p14:creationId xmlns:p14="http://schemas.microsoft.com/office/powerpoint/2010/main" val="2336982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 smtClean="0"/>
              <a:t>Холивар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60210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ru-RU" dirty="0" smtClean="0"/>
              <a:t>будьте аккуратны, обрабатывая исключения самостоятельно или ускоряя код с помощью </a:t>
            </a:r>
            <a:r>
              <a:rPr lang="ru-RU" dirty="0" err="1" smtClean="0"/>
              <a:t>пробрасывания</a:t>
            </a:r>
            <a:endParaRPr lang="ru-RU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ru-RU" dirty="0" smtClean="0"/>
              <a:t>неявный переход на много вызовов вверх программисту очень тяжело читать и затем обрабатывать в коде</a:t>
            </a:r>
            <a:endParaRPr lang="ru-RU" dirty="0"/>
          </a:p>
        </p:txBody>
      </p:sp>
      <p:pic>
        <p:nvPicPr>
          <p:cNvPr id="8194" name="Picture 2" descr="Rare Uses of a “ControlFlowException” – Java, SQL and jOOQ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1833" y="4236720"/>
            <a:ext cx="8528334" cy="2316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4063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Обработка исключений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485900"/>
            <a:ext cx="10515600" cy="500634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 smtClean="0">
                <a:solidFill>
                  <a:srgbClr val="008000"/>
                </a:solidFill>
                <a:latin typeface=""/>
              </a:rPr>
              <a:t>try</a:t>
            </a:r>
            <a:r>
              <a:rPr lang="en-US" b="1" dirty="0">
                <a:solidFill>
                  <a:srgbClr val="008000"/>
                </a:solidFill>
                <a:latin typeface=""/>
              </a:rPr>
              <a:t>:</a:t>
            </a:r>
          </a:p>
          <a:p>
            <a:pPr marL="0" indent="0">
              <a:buNone/>
            </a:pPr>
            <a:r>
              <a:rPr lang="en-US" b="1" dirty="0" smtClean="0">
                <a:solidFill>
                  <a:srgbClr val="008000"/>
                </a:solidFill>
                <a:latin typeface=""/>
              </a:rPr>
              <a:t>	</a:t>
            </a:r>
            <a:r>
              <a:rPr lang="ru-RU" i="1" dirty="0">
                <a:solidFill>
                  <a:srgbClr val="408080"/>
                </a:solidFill>
                <a:latin typeface=""/>
              </a:rPr>
              <a:t># </a:t>
            </a:r>
            <a:r>
              <a:rPr lang="ru-RU" i="1" dirty="0" smtClean="0">
                <a:solidFill>
                  <a:srgbClr val="408080"/>
                </a:solidFill>
                <a:latin typeface=""/>
              </a:rPr>
              <a:t>наш обычный код, работающий до наступления исключения</a:t>
            </a:r>
            <a:endParaRPr lang="ru-RU" i="1" dirty="0">
              <a:solidFill>
                <a:srgbClr val="408080"/>
              </a:solidFill>
              <a:latin typeface=""/>
            </a:endParaRPr>
          </a:p>
          <a:p>
            <a:pPr marL="0" indent="0">
              <a:buNone/>
            </a:pPr>
            <a:r>
              <a:rPr lang="en-US" b="1" dirty="0">
                <a:solidFill>
                  <a:srgbClr val="008000"/>
                </a:solidFill>
                <a:latin typeface=""/>
              </a:rPr>
              <a:t>e</a:t>
            </a:r>
            <a:r>
              <a:rPr lang="en-US" b="1" dirty="0" smtClean="0">
                <a:solidFill>
                  <a:srgbClr val="008000"/>
                </a:solidFill>
                <a:latin typeface=""/>
              </a:rPr>
              <a:t>xcept Exception</a:t>
            </a:r>
            <a:r>
              <a:rPr lang="en-US" b="1" dirty="0" smtClean="0">
                <a:solidFill>
                  <a:srgbClr val="D2413A"/>
                </a:solidFill>
                <a:latin typeface=""/>
              </a:rPr>
              <a:t>:</a:t>
            </a:r>
            <a:endParaRPr lang="en-US" b="1" dirty="0">
              <a:solidFill>
                <a:srgbClr val="D2413A"/>
              </a:solidFill>
              <a:latin typeface=""/>
            </a:endParaRPr>
          </a:p>
          <a:p>
            <a:pPr marL="0" indent="0">
              <a:buNone/>
            </a:pPr>
            <a:r>
              <a:rPr lang="en-US" i="1" dirty="0" smtClean="0">
                <a:solidFill>
                  <a:srgbClr val="408080"/>
                </a:solidFill>
                <a:latin typeface=""/>
              </a:rPr>
              <a:t>	</a:t>
            </a:r>
            <a:r>
              <a:rPr lang="ru-RU" i="1" dirty="0" smtClean="0">
                <a:solidFill>
                  <a:srgbClr val="408080"/>
                </a:solidFill>
                <a:latin typeface=""/>
              </a:rPr>
              <a:t># срабатывает при наступлении исключения </a:t>
            </a:r>
            <a:r>
              <a:rPr lang="en-US" i="1" dirty="0" smtClean="0">
                <a:solidFill>
                  <a:srgbClr val="408080"/>
                </a:solidFill>
                <a:latin typeface=""/>
              </a:rPr>
              <a:t>Exception</a:t>
            </a:r>
            <a:endParaRPr lang="ru-RU" b="1" dirty="0" smtClean="0">
              <a:solidFill>
                <a:srgbClr val="BA2121"/>
              </a:solidFill>
              <a:latin typeface=""/>
            </a:endParaRPr>
          </a:p>
          <a:p>
            <a:pPr marL="0" indent="0">
              <a:buNone/>
            </a:pPr>
            <a:r>
              <a:rPr lang="en-US" b="1" dirty="0" smtClean="0">
                <a:solidFill>
                  <a:srgbClr val="008000"/>
                </a:solidFill>
                <a:latin typeface=""/>
              </a:rPr>
              <a:t>else:</a:t>
            </a:r>
          </a:p>
          <a:p>
            <a:pPr marL="0" indent="0">
              <a:buNone/>
            </a:pPr>
            <a:r>
              <a:rPr lang="en-US" b="1" dirty="0" smtClean="0">
                <a:solidFill>
                  <a:srgbClr val="008000"/>
                </a:solidFill>
                <a:latin typeface=""/>
              </a:rPr>
              <a:t>	</a:t>
            </a:r>
            <a:r>
              <a:rPr lang="ru-RU" i="1" dirty="0">
                <a:solidFill>
                  <a:srgbClr val="408080"/>
                </a:solidFill>
                <a:latin typeface=""/>
              </a:rPr>
              <a:t> # </a:t>
            </a:r>
            <a:r>
              <a:rPr lang="ru-RU" i="1" dirty="0" smtClean="0">
                <a:solidFill>
                  <a:srgbClr val="408080"/>
                </a:solidFill>
                <a:latin typeface=""/>
              </a:rPr>
              <a:t>срабатывает</a:t>
            </a:r>
            <a:r>
              <a:rPr lang="en-US" i="1" dirty="0" smtClean="0">
                <a:solidFill>
                  <a:srgbClr val="408080"/>
                </a:solidFill>
                <a:latin typeface=""/>
              </a:rPr>
              <a:t> </a:t>
            </a:r>
            <a:r>
              <a:rPr lang="ru-RU" i="1" dirty="0" smtClean="0">
                <a:solidFill>
                  <a:srgbClr val="408080"/>
                </a:solidFill>
                <a:latin typeface=""/>
              </a:rPr>
              <a:t>после </a:t>
            </a:r>
            <a:r>
              <a:rPr lang="en-US" i="1" dirty="0" smtClean="0">
                <a:solidFill>
                  <a:srgbClr val="408080"/>
                </a:solidFill>
                <a:latin typeface=""/>
              </a:rPr>
              <a:t>try, </a:t>
            </a:r>
            <a:r>
              <a:rPr lang="ru-RU" i="1" dirty="0" smtClean="0">
                <a:solidFill>
                  <a:srgbClr val="408080"/>
                </a:solidFill>
                <a:latin typeface=""/>
              </a:rPr>
              <a:t>если исключение не наступило</a:t>
            </a:r>
            <a:endParaRPr lang="ru-RU" b="1" dirty="0">
              <a:solidFill>
                <a:srgbClr val="BA2121"/>
              </a:solidFill>
              <a:latin typeface=""/>
            </a:endParaRPr>
          </a:p>
          <a:p>
            <a:pPr marL="0" indent="0">
              <a:buNone/>
            </a:pPr>
            <a:r>
              <a:rPr lang="en-US" b="1" dirty="0">
                <a:solidFill>
                  <a:srgbClr val="008000"/>
                </a:solidFill>
                <a:latin typeface=""/>
              </a:rPr>
              <a:t>finally:</a:t>
            </a:r>
          </a:p>
          <a:p>
            <a:pPr marL="0" indent="0">
              <a:buNone/>
            </a:pPr>
            <a:r>
              <a:rPr lang="en-US" dirty="0" smtClean="0">
                <a:latin typeface=""/>
              </a:rPr>
              <a:t>	</a:t>
            </a:r>
            <a:r>
              <a:rPr lang="ru-RU" i="1" dirty="0">
                <a:solidFill>
                  <a:srgbClr val="408080"/>
                </a:solidFill>
                <a:latin typeface=""/>
              </a:rPr>
              <a:t> # срабатывает</a:t>
            </a:r>
            <a:r>
              <a:rPr lang="en-US" i="1" dirty="0">
                <a:solidFill>
                  <a:srgbClr val="408080"/>
                </a:solidFill>
                <a:latin typeface=""/>
              </a:rPr>
              <a:t> </a:t>
            </a:r>
            <a:r>
              <a:rPr lang="ru-RU" i="1" dirty="0" smtClean="0">
                <a:solidFill>
                  <a:srgbClr val="408080"/>
                </a:solidFill>
                <a:latin typeface=""/>
              </a:rPr>
              <a:t>в конце в любом случае</a:t>
            </a:r>
            <a:endParaRPr lang="en-US" dirty="0">
              <a:solidFill>
                <a:srgbClr val="666666"/>
              </a:solidFill>
              <a:latin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1294515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tatic &amp; Dynamic Analysis in Software Testing | TestingBrai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5668" y="722311"/>
            <a:ext cx="7840663" cy="5184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8969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Обработка исключений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485900"/>
            <a:ext cx="10515600" cy="5006340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>
                <a:latin typeface=""/>
              </a:rPr>
              <a:t>f </a:t>
            </a:r>
            <a:r>
              <a:rPr lang="en-US" dirty="0">
                <a:solidFill>
                  <a:srgbClr val="666666"/>
                </a:solidFill>
                <a:latin typeface=""/>
              </a:rPr>
              <a:t>= </a:t>
            </a:r>
            <a:r>
              <a:rPr lang="en-US" dirty="0">
                <a:solidFill>
                  <a:srgbClr val="008000"/>
                </a:solidFill>
                <a:latin typeface=""/>
              </a:rPr>
              <a:t>open(</a:t>
            </a:r>
            <a:r>
              <a:rPr lang="en-US" dirty="0">
                <a:solidFill>
                  <a:srgbClr val="BA2121"/>
                </a:solidFill>
                <a:latin typeface=""/>
              </a:rPr>
              <a:t>'1.txt')</a:t>
            </a:r>
          </a:p>
          <a:p>
            <a:pPr marL="0" indent="0">
              <a:buNone/>
            </a:pPr>
            <a:r>
              <a:rPr lang="en-US" dirty="0" err="1">
                <a:latin typeface=""/>
              </a:rPr>
              <a:t>ints</a:t>
            </a:r>
            <a:r>
              <a:rPr lang="en-US" dirty="0">
                <a:latin typeface=""/>
              </a:rPr>
              <a:t> </a:t>
            </a:r>
            <a:r>
              <a:rPr lang="en-US" dirty="0">
                <a:solidFill>
                  <a:srgbClr val="666666"/>
                </a:solidFill>
                <a:latin typeface=""/>
              </a:rPr>
              <a:t>= []</a:t>
            </a:r>
          </a:p>
          <a:p>
            <a:pPr marL="0" indent="0">
              <a:buNone/>
            </a:pPr>
            <a:r>
              <a:rPr lang="en-US" b="1" dirty="0">
                <a:solidFill>
                  <a:srgbClr val="008000"/>
                </a:solidFill>
                <a:latin typeface=""/>
              </a:rPr>
              <a:t>try:</a:t>
            </a:r>
          </a:p>
          <a:p>
            <a:pPr marL="0" indent="0">
              <a:buNone/>
            </a:pPr>
            <a:r>
              <a:rPr lang="en-US" b="1" dirty="0" smtClean="0">
                <a:solidFill>
                  <a:srgbClr val="008000"/>
                </a:solidFill>
                <a:latin typeface=""/>
              </a:rPr>
              <a:t>	for </a:t>
            </a:r>
            <a:r>
              <a:rPr lang="en-US" b="1" dirty="0">
                <a:solidFill>
                  <a:srgbClr val="008000"/>
                </a:solidFill>
                <a:latin typeface=""/>
              </a:rPr>
              <a:t>line </a:t>
            </a:r>
            <a:r>
              <a:rPr lang="en-US" b="1" dirty="0">
                <a:solidFill>
                  <a:srgbClr val="AA22FF"/>
                </a:solidFill>
                <a:latin typeface=""/>
              </a:rPr>
              <a:t>in f:</a:t>
            </a:r>
          </a:p>
          <a:p>
            <a:pPr marL="0" indent="0">
              <a:buNone/>
            </a:pPr>
            <a:r>
              <a:rPr lang="en-US" dirty="0" smtClean="0">
                <a:latin typeface=""/>
              </a:rPr>
              <a:t>		</a:t>
            </a:r>
            <a:r>
              <a:rPr lang="en-US" dirty="0" err="1" smtClean="0">
                <a:latin typeface=""/>
              </a:rPr>
              <a:t>ints</a:t>
            </a:r>
            <a:r>
              <a:rPr lang="en-US" dirty="0" err="1" smtClean="0">
                <a:solidFill>
                  <a:srgbClr val="666666"/>
                </a:solidFill>
                <a:latin typeface=""/>
              </a:rPr>
              <a:t>.append</a:t>
            </a:r>
            <a:r>
              <a:rPr lang="en-US" dirty="0" smtClean="0">
                <a:solidFill>
                  <a:srgbClr val="666666"/>
                </a:solidFill>
                <a:latin typeface=""/>
              </a:rPr>
              <a:t>(</a:t>
            </a:r>
            <a:r>
              <a:rPr lang="en-US" dirty="0" err="1" smtClean="0">
                <a:solidFill>
                  <a:srgbClr val="008000"/>
                </a:solidFill>
                <a:latin typeface=""/>
              </a:rPr>
              <a:t>int</a:t>
            </a:r>
            <a:r>
              <a:rPr lang="en-US" dirty="0" smtClean="0">
                <a:solidFill>
                  <a:srgbClr val="008000"/>
                </a:solidFill>
                <a:latin typeface=""/>
              </a:rPr>
              <a:t>(line</a:t>
            </a:r>
            <a:r>
              <a:rPr lang="en-US" dirty="0">
                <a:solidFill>
                  <a:srgbClr val="008000"/>
                </a:solidFill>
                <a:latin typeface=""/>
              </a:rPr>
              <a:t>))</a:t>
            </a:r>
          </a:p>
          <a:p>
            <a:pPr marL="0" indent="0">
              <a:buNone/>
            </a:pPr>
            <a:r>
              <a:rPr lang="en-US" b="1" dirty="0">
                <a:solidFill>
                  <a:srgbClr val="008000"/>
                </a:solidFill>
                <a:latin typeface=""/>
              </a:rPr>
              <a:t>except </a:t>
            </a:r>
            <a:r>
              <a:rPr lang="en-US" b="1" dirty="0" err="1">
                <a:solidFill>
                  <a:srgbClr val="D2413A"/>
                </a:solidFill>
                <a:latin typeface=""/>
              </a:rPr>
              <a:t>ValueError</a:t>
            </a:r>
            <a:r>
              <a:rPr lang="en-US" b="1" dirty="0">
                <a:solidFill>
                  <a:srgbClr val="D2413A"/>
                </a:solidFill>
                <a:latin typeface=""/>
              </a:rPr>
              <a:t>:</a:t>
            </a:r>
          </a:p>
          <a:p>
            <a:pPr marL="0" indent="0">
              <a:buNone/>
            </a:pPr>
            <a:r>
              <a:rPr lang="en-US" b="1" dirty="0" smtClean="0">
                <a:solidFill>
                  <a:srgbClr val="008000"/>
                </a:solidFill>
                <a:latin typeface=""/>
              </a:rPr>
              <a:t>	</a:t>
            </a:r>
            <a:r>
              <a:rPr lang="ru-RU" b="1" dirty="0" err="1" smtClean="0">
                <a:solidFill>
                  <a:srgbClr val="008000"/>
                </a:solidFill>
                <a:latin typeface=""/>
              </a:rPr>
              <a:t>print</a:t>
            </a:r>
            <a:r>
              <a:rPr lang="ru-RU" b="1" dirty="0">
                <a:solidFill>
                  <a:srgbClr val="008000"/>
                </a:solidFill>
                <a:latin typeface=""/>
              </a:rPr>
              <a:t>(</a:t>
            </a:r>
            <a:r>
              <a:rPr lang="ru-RU" b="1" dirty="0">
                <a:solidFill>
                  <a:srgbClr val="BA2121"/>
                </a:solidFill>
                <a:latin typeface=""/>
              </a:rPr>
              <a:t>'Это не число. Выходим.')</a:t>
            </a:r>
          </a:p>
          <a:p>
            <a:pPr marL="0" indent="0">
              <a:buNone/>
            </a:pPr>
            <a:r>
              <a:rPr lang="en-US" b="1" dirty="0">
                <a:solidFill>
                  <a:srgbClr val="008000"/>
                </a:solidFill>
                <a:latin typeface=""/>
              </a:rPr>
              <a:t>except </a:t>
            </a:r>
            <a:r>
              <a:rPr lang="en-US" b="1" dirty="0">
                <a:solidFill>
                  <a:srgbClr val="D2413A"/>
                </a:solidFill>
                <a:latin typeface=""/>
              </a:rPr>
              <a:t>Exception:</a:t>
            </a:r>
          </a:p>
          <a:p>
            <a:pPr marL="0" indent="0">
              <a:buNone/>
            </a:pPr>
            <a:r>
              <a:rPr lang="en-US" b="1" dirty="0" smtClean="0">
                <a:solidFill>
                  <a:srgbClr val="008000"/>
                </a:solidFill>
                <a:latin typeface=""/>
              </a:rPr>
              <a:t>	</a:t>
            </a:r>
            <a:r>
              <a:rPr lang="ru-RU" b="1" dirty="0" err="1" smtClean="0">
                <a:solidFill>
                  <a:srgbClr val="008000"/>
                </a:solidFill>
                <a:latin typeface=""/>
              </a:rPr>
              <a:t>print</a:t>
            </a:r>
            <a:r>
              <a:rPr lang="ru-RU" b="1" dirty="0">
                <a:solidFill>
                  <a:srgbClr val="008000"/>
                </a:solidFill>
                <a:latin typeface=""/>
              </a:rPr>
              <a:t>(</a:t>
            </a:r>
            <a:r>
              <a:rPr lang="ru-RU" b="1" dirty="0">
                <a:solidFill>
                  <a:srgbClr val="BA2121"/>
                </a:solidFill>
                <a:latin typeface=""/>
              </a:rPr>
              <a:t>'Это что ещё такое?')</a:t>
            </a:r>
          </a:p>
          <a:p>
            <a:pPr marL="0" indent="0">
              <a:buNone/>
            </a:pPr>
            <a:r>
              <a:rPr lang="en-US" b="1" dirty="0">
                <a:solidFill>
                  <a:srgbClr val="008000"/>
                </a:solidFill>
                <a:latin typeface=""/>
              </a:rPr>
              <a:t>else:</a:t>
            </a:r>
          </a:p>
          <a:p>
            <a:pPr marL="0" indent="0">
              <a:buNone/>
            </a:pPr>
            <a:r>
              <a:rPr lang="en-US" b="1" dirty="0" smtClean="0">
                <a:solidFill>
                  <a:srgbClr val="008000"/>
                </a:solidFill>
                <a:latin typeface=""/>
              </a:rPr>
              <a:t>	print</a:t>
            </a:r>
            <a:r>
              <a:rPr lang="en-US" b="1" dirty="0">
                <a:solidFill>
                  <a:srgbClr val="008000"/>
                </a:solidFill>
                <a:latin typeface=""/>
              </a:rPr>
              <a:t>(</a:t>
            </a:r>
            <a:r>
              <a:rPr lang="en-US" b="1" dirty="0">
                <a:solidFill>
                  <a:srgbClr val="BA2121"/>
                </a:solidFill>
                <a:latin typeface=""/>
              </a:rPr>
              <a:t>'</a:t>
            </a:r>
            <a:r>
              <a:rPr lang="ru-RU" b="1" dirty="0">
                <a:solidFill>
                  <a:srgbClr val="BA2121"/>
                </a:solidFill>
                <a:latin typeface=""/>
              </a:rPr>
              <a:t>Всё хорошо.')</a:t>
            </a:r>
          </a:p>
          <a:p>
            <a:pPr marL="0" indent="0">
              <a:buNone/>
            </a:pPr>
            <a:r>
              <a:rPr lang="en-US" b="1" dirty="0">
                <a:solidFill>
                  <a:srgbClr val="008000"/>
                </a:solidFill>
                <a:latin typeface=""/>
              </a:rPr>
              <a:t>finally:</a:t>
            </a:r>
          </a:p>
          <a:p>
            <a:pPr marL="0" indent="0">
              <a:buNone/>
            </a:pPr>
            <a:r>
              <a:rPr lang="en-US" dirty="0" smtClean="0">
                <a:latin typeface=""/>
              </a:rPr>
              <a:t>	</a:t>
            </a:r>
            <a:r>
              <a:rPr lang="en-US" dirty="0" err="1" smtClean="0">
                <a:latin typeface=""/>
              </a:rPr>
              <a:t>f</a:t>
            </a:r>
            <a:r>
              <a:rPr lang="en-US" dirty="0" err="1" smtClean="0">
                <a:solidFill>
                  <a:srgbClr val="666666"/>
                </a:solidFill>
                <a:latin typeface=""/>
              </a:rPr>
              <a:t>.close</a:t>
            </a:r>
            <a:r>
              <a:rPr lang="en-US" dirty="0">
                <a:solidFill>
                  <a:srgbClr val="666666"/>
                </a:solidFill>
                <a:latin typeface=""/>
              </a:rPr>
              <a:t>()</a:t>
            </a:r>
          </a:p>
          <a:p>
            <a:pPr marL="0" indent="0">
              <a:buNone/>
            </a:pPr>
            <a:r>
              <a:rPr lang="ru-RU" b="1" dirty="0" smtClean="0">
                <a:solidFill>
                  <a:srgbClr val="008000"/>
                </a:solidFill>
                <a:latin typeface=""/>
              </a:rPr>
              <a:t>	</a:t>
            </a:r>
            <a:r>
              <a:rPr lang="en-US" b="1" dirty="0" smtClean="0">
                <a:solidFill>
                  <a:srgbClr val="008000"/>
                </a:solidFill>
                <a:latin typeface=""/>
              </a:rPr>
              <a:t>print</a:t>
            </a:r>
            <a:r>
              <a:rPr lang="en-US" b="1" dirty="0">
                <a:solidFill>
                  <a:srgbClr val="008000"/>
                </a:solidFill>
                <a:latin typeface=""/>
              </a:rPr>
              <a:t>(</a:t>
            </a:r>
            <a:r>
              <a:rPr lang="en-US" b="1" dirty="0">
                <a:solidFill>
                  <a:srgbClr val="BA2121"/>
                </a:solidFill>
                <a:latin typeface=""/>
              </a:rPr>
              <a:t>'</a:t>
            </a:r>
            <a:r>
              <a:rPr lang="ru-RU" b="1" dirty="0">
                <a:solidFill>
                  <a:srgbClr val="BA2121"/>
                </a:solidFill>
                <a:latin typeface=""/>
              </a:rPr>
              <a:t>Я закрыл файл.')</a:t>
            </a:r>
          </a:p>
          <a:p>
            <a:pPr marL="0" indent="0">
              <a:buNone/>
            </a:pPr>
            <a:r>
              <a:rPr lang="ru-RU" i="1" dirty="0">
                <a:solidFill>
                  <a:srgbClr val="408080"/>
                </a:solidFill>
                <a:latin typeface=""/>
              </a:rPr>
              <a:t># </a:t>
            </a:r>
            <a:r>
              <a:rPr lang="ru-RU" i="1" dirty="0" err="1" smtClean="0">
                <a:solidFill>
                  <a:srgbClr val="408080"/>
                </a:solidFill>
                <a:latin typeface=""/>
              </a:rPr>
              <a:t>try</a:t>
            </a:r>
            <a:r>
              <a:rPr lang="ru-RU" i="1" dirty="0">
                <a:solidFill>
                  <a:srgbClr val="408080"/>
                </a:solidFill>
                <a:latin typeface=""/>
              </a:rPr>
              <a:t>, группа </a:t>
            </a:r>
            <a:r>
              <a:rPr lang="ru-RU" i="1" dirty="0" err="1">
                <a:solidFill>
                  <a:srgbClr val="408080"/>
                </a:solidFill>
                <a:latin typeface=""/>
              </a:rPr>
              <a:t>except</a:t>
            </a:r>
            <a:r>
              <a:rPr lang="ru-RU" i="1" dirty="0">
                <a:solidFill>
                  <a:srgbClr val="408080"/>
                </a:solidFill>
                <a:latin typeface=""/>
              </a:rPr>
              <a:t>, затем </a:t>
            </a:r>
            <a:r>
              <a:rPr lang="ru-RU" i="1" dirty="0" err="1">
                <a:solidFill>
                  <a:srgbClr val="408080"/>
                </a:solidFill>
                <a:latin typeface=""/>
              </a:rPr>
              <a:t>else</a:t>
            </a:r>
            <a:r>
              <a:rPr lang="ru-RU" i="1" dirty="0">
                <a:solidFill>
                  <a:srgbClr val="408080"/>
                </a:solidFill>
                <a:latin typeface=""/>
              </a:rPr>
              <a:t>, и только потом </a:t>
            </a:r>
            <a:r>
              <a:rPr lang="ru-RU" i="1" dirty="0" err="1">
                <a:solidFill>
                  <a:srgbClr val="408080"/>
                </a:solidFill>
                <a:latin typeface=""/>
              </a:rPr>
              <a:t>finally</a:t>
            </a:r>
            <a:r>
              <a:rPr lang="ru-RU" i="1" dirty="0">
                <a:solidFill>
                  <a:srgbClr val="408080"/>
                </a:solidFill>
                <a:latin typeface=""/>
              </a:rPr>
              <a:t>.</a:t>
            </a: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52237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Обработка исключений</a:t>
            </a:r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01220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ValueError</a:t>
            </a:r>
            <a:r>
              <a:rPr lang="ru-RU" dirty="0" smtClean="0"/>
              <a:t>? </a:t>
            </a:r>
            <a:r>
              <a:rPr lang="en-US" dirty="0" smtClean="0"/>
              <a:t>Exception?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0382" y="1690688"/>
            <a:ext cx="5331175" cy="3524250"/>
          </a:xfrm>
          <a:prstGeom prst="rect">
            <a:avLst/>
          </a:prstGeom>
        </p:spPr>
      </p:pic>
      <p:sp>
        <p:nvSpPr>
          <p:cNvPr id="5" name="Объект 2"/>
          <p:cNvSpPr>
            <a:spLocks noGrp="1"/>
          </p:cNvSpPr>
          <p:nvPr>
            <p:ph idx="1"/>
          </p:nvPr>
        </p:nvSpPr>
        <p:spPr>
          <a:xfrm>
            <a:off x="701040" y="5459730"/>
            <a:ext cx="10515600" cy="1061403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ru-RU" dirty="0" smtClean="0"/>
              <a:t>десятки их!</a:t>
            </a:r>
          </a:p>
          <a:p>
            <a:pPr marL="0" indent="0" algn="ctr">
              <a:buNone/>
            </a:pPr>
            <a:r>
              <a:rPr lang="ru-RU" dirty="0" smtClean="0"/>
              <a:t>см. </a:t>
            </a: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pythonworld.ru/tipy-dannyx-v-python/isklyucheniya-v-python-konstrukciya-try-except-dlya-obrabotki-isklyuchenij.html</a:t>
            </a:r>
            <a:endParaRPr lang="ru-RU" dirty="0" smtClean="0"/>
          </a:p>
          <a:p>
            <a:pPr marL="0" indent="0" algn="ctr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72883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 smtClean="0"/>
              <a:t>Холивар</a:t>
            </a:r>
            <a:r>
              <a:rPr lang="ru-RU" dirty="0" smtClean="0"/>
              <a:t> №2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 smtClean="0"/>
              <a:t>пишите адекватные обработчики </a:t>
            </a:r>
            <a:r>
              <a:rPr lang="ru-RU" dirty="0"/>
              <a:t>исключительной </a:t>
            </a:r>
            <a:r>
              <a:rPr lang="ru-RU" dirty="0" smtClean="0"/>
              <a:t>ситуации</a:t>
            </a:r>
            <a:r>
              <a:rPr lang="ru-RU" dirty="0"/>
              <a:t/>
            </a:r>
            <a:br>
              <a:rPr lang="ru-RU" dirty="0"/>
            </a:br>
            <a:r>
              <a:rPr lang="ru-RU" dirty="0" smtClean="0"/>
              <a:t/>
            </a:r>
            <a:br>
              <a:rPr lang="ru-RU" dirty="0" smtClean="0"/>
            </a:br>
            <a:r>
              <a:rPr lang="ru-RU" dirty="0" smtClean="0"/>
              <a:t>не пишите </a:t>
            </a:r>
            <a:r>
              <a:rPr lang="en-US" dirty="0" smtClean="0"/>
              <a:t>try-except </a:t>
            </a:r>
            <a:r>
              <a:rPr lang="ru-RU" dirty="0" smtClean="0"/>
              <a:t>везде </a:t>
            </a:r>
            <a:r>
              <a:rPr lang="en-US" dirty="0" smtClean="0"/>
              <a:t>“</a:t>
            </a:r>
            <a:r>
              <a:rPr lang="ru-RU" dirty="0" smtClean="0"/>
              <a:t>просто потому что</a:t>
            </a:r>
            <a:r>
              <a:rPr lang="en-US" dirty="0" smtClean="0"/>
              <a:t>”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37077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 smtClean="0"/>
              <a:t>Холивар</a:t>
            </a:r>
            <a:r>
              <a:rPr lang="ru-RU" dirty="0" smtClean="0"/>
              <a:t> №2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 smtClean="0"/>
              <a:t>четыре </a:t>
            </a:r>
            <a:r>
              <a:rPr lang="ru-RU" dirty="0"/>
              <a:t>полуторатонных спутника научной программы </a:t>
            </a:r>
            <a:r>
              <a:rPr lang="ru-RU" dirty="0" err="1" smtClean="0"/>
              <a:t>Cluste</a:t>
            </a:r>
            <a:r>
              <a:rPr lang="en-US" dirty="0" smtClean="0"/>
              <a:t>r</a:t>
            </a:r>
            <a:endParaRPr lang="ru-RU" dirty="0" smtClean="0"/>
          </a:p>
          <a:p>
            <a:pPr marL="0" indent="0">
              <a:buNone/>
            </a:pPr>
            <a:r>
              <a:rPr lang="ru-RU" dirty="0" smtClean="0"/>
              <a:t>10 </a:t>
            </a:r>
            <a:r>
              <a:rPr lang="ru-RU" dirty="0"/>
              <a:t>лет и 7 миллиардов долларов, потраченных на </a:t>
            </a:r>
            <a:r>
              <a:rPr lang="ru-RU" dirty="0" smtClean="0"/>
              <a:t>разработку</a:t>
            </a:r>
          </a:p>
          <a:p>
            <a:pPr marL="0" indent="0">
              <a:buNone/>
            </a:pPr>
            <a:r>
              <a:rPr lang="ru-RU" dirty="0"/>
              <a:t>37 секунд полета… </a:t>
            </a:r>
            <a:r>
              <a:rPr lang="ru-RU" dirty="0" smtClean="0"/>
              <a:t>бабах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3920" y="3194244"/>
            <a:ext cx="4330700" cy="327291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3921" y="3194245"/>
            <a:ext cx="4330700" cy="3274432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3919" y="3194244"/>
            <a:ext cx="4376283" cy="3272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424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Вызов исключений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485900"/>
            <a:ext cx="10515600" cy="500634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 smtClean="0"/>
              <a:t>в любом месте написать</a:t>
            </a:r>
            <a:r>
              <a:rPr lang="en-US" dirty="0" smtClean="0"/>
              <a:t>:</a:t>
            </a:r>
          </a:p>
          <a:p>
            <a:pPr marL="0" indent="0">
              <a:buNone/>
            </a:pPr>
            <a:r>
              <a:rPr lang="en-US" i="1" dirty="0"/>
              <a:t>raise </a:t>
            </a:r>
            <a:r>
              <a:rPr lang="en-US" i="1" dirty="0" smtClean="0"/>
              <a:t>&lt;</a:t>
            </a:r>
            <a:r>
              <a:rPr lang="ru-RU" i="1" dirty="0" smtClean="0"/>
              <a:t>имя исключения</a:t>
            </a:r>
            <a:r>
              <a:rPr lang="en-US" i="1" dirty="0" smtClean="0"/>
              <a:t>&gt;</a:t>
            </a:r>
            <a:r>
              <a:rPr lang="ru-RU" i="1" dirty="0" smtClean="0"/>
              <a:t> </a:t>
            </a:r>
            <a:r>
              <a:rPr lang="en-US" i="1" dirty="0" smtClean="0"/>
              <a:t>&lt;</a:t>
            </a:r>
            <a:r>
              <a:rPr lang="ru-RU" i="1" dirty="0" smtClean="0"/>
              <a:t>аргументы исключения</a:t>
            </a:r>
            <a:r>
              <a:rPr lang="en-US" i="1" dirty="0" smtClean="0"/>
              <a:t>&gt;</a:t>
            </a:r>
            <a:endParaRPr lang="ru-RU" i="1" dirty="0" smtClean="0"/>
          </a:p>
          <a:p>
            <a:pPr marL="0" indent="0">
              <a:buNone/>
            </a:pPr>
            <a:endParaRPr lang="ru-RU" dirty="0" smtClean="0"/>
          </a:p>
          <a:p>
            <a:pPr marL="0" indent="0">
              <a:buNone/>
            </a:pPr>
            <a:r>
              <a:rPr lang="ru-RU" dirty="0" smtClean="0"/>
              <a:t>например</a:t>
            </a:r>
            <a:r>
              <a:rPr lang="en-US" dirty="0" smtClean="0"/>
              <a:t>:</a:t>
            </a:r>
            <a:endParaRPr lang="ru-RU" dirty="0"/>
          </a:p>
          <a:p>
            <a:pPr marL="0" indent="0">
              <a:buNone/>
            </a:pPr>
            <a:r>
              <a:rPr lang="en-US" i="1" dirty="0" smtClean="0"/>
              <a:t>raise Exception('spam', 'eggs')</a:t>
            </a:r>
            <a:endParaRPr lang="ru-RU" i="1" dirty="0"/>
          </a:p>
        </p:txBody>
      </p:sp>
    </p:spTree>
    <p:extLst>
      <p:ext uri="{BB962C8B-B14F-4D97-AF65-F5344CB8AC3E}">
        <p14:creationId xmlns:p14="http://schemas.microsoft.com/office/powerpoint/2010/main" val="1240497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Вызов исключений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10543"/>
            <a:ext cx="7911465" cy="4064452"/>
          </a:xfrm>
          <a:prstGeom prst="rect">
            <a:avLst/>
          </a:prstGeom>
        </p:spPr>
      </p:pic>
      <p:sp>
        <p:nvSpPr>
          <p:cNvPr id="7" name="Прямоугольник 6"/>
          <p:cNvSpPr/>
          <p:nvPr/>
        </p:nvSpPr>
        <p:spPr>
          <a:xfrm>
            <a:off x="2838450" y="2280285"/>
            <a:ext cx="83820" cy="1295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5"/>
          <p:cNvSpPr/>
          <p:nvPr/>
        </p:nvSpPr>
        <p:spPr>
          <a:xfrm>
            <a:off x="2755900" y="2208530"/>
            <a:ext cx="380999" cy="1562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7F7FA2"/>
                </a:solidFill>
              </a:rPr>
              <a:t>as</a:t>
            </a:r>
            <a:endParaRPr lang="ru-RU" sz="1400" dirty="0">
              <a:solidFill>
                <a:srgbClr val="7F7FA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7852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Вызов исключений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017520"/>
            <a:ext cx="4362450" cy="3276600"/>
          </a:xfrm>
          <a:prstGeom prst="rect">
            <a:avLst/>
          </a:prstGeom>
        </p:spPr>
      </p:pic>
      <p:sp>
        <p:nvSpPr>
          <p:cNvPr id="6" name="Объект 2"/>
          <p:cNvSpPr>
            <a:spLocks noGrp="1"/>
          </p:cNvSpPr>
          <p:nvPr>
            <p:ph idx="1"/>
          </p:nvPr>
        </p:nvSpPr>
        <p:spPr>
          <a:xfrm>
            <a:off x="838200" y="1485900"/>
            <a:ext cx="10515600" cy="500634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 smtClean="0"/>
              <a:t>вызвать исключение можно и во время его обработки</a:t>
            </a:r>
          </a:p>
          <a:p>
            <a:pPr marL="0" indent="0">
              <a:buNone/>
            </a:pPr>
            <a:r>
              <a:rPr lang="ru-RU" dirty="0" smtClean="0"/>
              <a:t>это хороший вариант</a:t>
            </a:r>
            <a:r>
              <a:rPr lang="en-US" dirty="0" smtClean="0"/>
              <a:t>: </a:t>
            </a:r>
            <a:r>
              <a:rPr lang="ru-RU" dirty="0" smtClean="0"/>
              <a:t>мы и что-то своё сообщаем, и исключение пробрасываем</a:t>
            </a:r>
            <a:endParaRPr lang="ru-RU" i="1" dirty="0"/>
          </a:p>
        </p:txBody>
      </p:sp>
    </p:spTree>
    <p:extLst>
      <p:ext uri="{BB962C8B-B14F-4D97-AF65-F5344CB8AC3E}">
        <p14:creationId xmlns:p14="http://schemas.microsoft.com/office/powerpoint/2010/main" val="4153241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Не используйте </a:t>
            </a:r>
            <a:r>
              <a:rPr lang="en-US" dirty="0" smtClean="0"/>
              <a:t>“bar </a:t>
            </a:r>
            <a:r>
              <a:rPr lang="en-US" dirty="0" err="1" smtClean="0"/>
              <a:t>ecxept</a:t>
            </a:r>
            <a:r>
              <a:rPr lang="en-US" dirty="0" smtClean="0"/>
              <a:t>”</a:t>
            </a:r>
            <a:endParaRPr lang="ru-RU" dirty="0"/>
          </a:p>
        </p:txBody>
      </p:sp>
      <p:sp>
        <p:nvSpPr>
          <p:cNvPr id="6" name="Объект 2"/>
          <p:cNvSpPr>
            <a:spLocks noGrp="1"/>
          </p:cNvSpPr>
          <p:nvPr>
            <p:ph idx="1"/>
          </p:nvPr>
        </p:nvSpPr>
        <p:spPr>
          <a:xfrm>
            <a:off x="838200" y="1485900"/>
            <a:ext cx="10515600" cy="10604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 smtClean="0"/>
              <a:t>Иначе в любом созданном цикле вы не сможете прервать исполнение программы</a:t>
            </a:r>
            <a:endParaRPr lang="ru-RU" i="1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100" y="2984904"/>
            <a:ext cx="5829268" cy="2082396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7012" y="2190749"/>
            <a:ext cx="3309937" cy="3859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246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Используйте </a:t>
            </a:r>
            <a:r>
              <a:rPr lang="en-US" dirty="0" smtClean="0"/>
              <a:t>“except</a:t>
            </a:r>
            <a:r>
              <a:rPr lang="ru-RU" dirty="0" smtClean="0"/>
              <a:t> </a:t>
            </a:r>
            <a:r>
              <a:rPr lang="en-US" dirty="0" smtClean="0"/>
              <a:t>Exception”</a:t>
            </a:r>
            <a:endParaRPr lang="ru-RU" dirty="0"/>
          </a:p>
        </p:txBody>
      </p:sp>
      <p:sp>
        <p:nvSpPr>
          <p:cNvPr id="6" name="Объект 2"/>
          <p:cNvSpPr>
            <a:spLocks noGrp="1"/>
          </p:cNvSpPr>
          <p:nvPr>
            <p:ph idx="1"/>
          </p:nvPr>
        </p:nvSpPr>
        <p:spPr>
          <a:xfrm>
            <a:off x="838200" y="1485900"/>
            <a:ext cx="10515600" cy="10604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Keyboard Interrupt </a:t>
            </a:r>
            <a:r>
              <a:rPr lang="ru-RU" dirty="0" smtClean="0"/>
              <a:t>наследуется не от </a:t>
            </a:r>
            <a:r>
              <a:rPr lang="en-US" dirty="0" smtClean="0"/>
              <a:t>Exception</a:t>
            </a:r>
            <a:r>
              <a:rPr lang="ru-RU" dirty="0" smtClean="0"/>
              <a:t>, а от </a:t>
            </a:r>
            <a:r>
              <a:rPr lang="en-US" dirty="0" err="1" smtClean="0"/>
              <a:t>BaseException</a:t>
            </a:r>
            <a:endParaRPr lang="ru-RU" i="1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100" y="3452047"/>
            <a:ext cx="5829268" cy="1615253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7012" y="2190748"/>
            <a:ext cx="3918716" cy="4025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442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Ошибка синтаксиса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930275"/>
          </a:xfrm>
        </p:spPr>
        <p:txBody>
          <a:bodyPr/>
          <a:lstStyle/>
          <a:p>
            <a:pPr marL="0" indent="0">
              <a:buNone/>
            </a:pPr>
            <a:r>
              <a:rPr lang="ru-RU" dirty="0" smtClean="0"/>
              <a:t>программист нарушает правила, по которым работает </a:t>
            </a:r>
            <a:r>
              <a:rPr lang="ru-RU" dirty="0" err="1" smtClean="0"/>
              <a:t>парсер</a:t>
            </a:r>
            <a:r>
              <a:rPr lang="ru-RU" dirty="0" smtClean="0"/>
              <a:t> языка в интерпретаторе</a:t>
            </a:r>
            <a:r>
              <a:rPr lang="en-US" dirty="0" smtClean="0"/>
              <a:t>/</a:t>
            </a:r>
            <a:r>
              <a:rPr lang="ru-RU" dirty="0" smtClean="0"/>
              <a:t>компиляторе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890837"/>
            <a:ext cx="4105275" cy="1733550"/>
          </a:xfrm>
          <a:prstGeom prst="rect">
            <a:avLst/>
          </a:prstGeom>
        </p:spPr>
      </p:pic>
      <p:sp>
        <p:nvSpPr>
          <p:cNvPr id="5" name="Стрелка вправо 4"/>
          <p:cNvSpPr/>
          <p:nvPr/>
        </p:nvSpPr>
        <p:spPr>
          <a:xfrm rot="10800000">
            <a:off x="3327400" y="3821113"/>
            <a:ext cx="2114550" cy="4016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Объект 2"/>
          <p:cNvSpPr txBox="1">
            <a:spLocks/>
          </p:cNvSpPr>
          <p:nvPr/>
        </p:nvSpPr>
        <p:spPr>
          <a:xfrm>
            <a:off x="5537200" y="3821113"/>
            <a:ext cx="4591050" cy="465138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dirty="0" smtClean="0"/>
              <a:t>место первой найденной ошибки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7507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Создание собственных исключений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485900"/>
            <a:ext cx="10515600" cy="500634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 smtClean="0">
                <a:latin typeface=""/>
              </a:rPr>
              <a:t>исключение – класс, наследуемый от </a:t>
            </a:r>
            <a:r>
              <a:rPr lang="en-US" dirty="0" smtClean="0">
                <a:latin typeface=""/>
              </a:rPr>
              <a:t>Exception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550" y="2067877"/>
            <a:ext cx="7810500" cy="3209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586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Создание собственных исключений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485900"/>
            <a:ext cx="10515600" cy="500634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 smtClean="0">
                <a:latin typeface=""/>
              </a:rPr>
              <a:t>исключение – класс, наследуемый от </a:t>
            </a:r>
            <a:r>
              <a:rPr lang="en-US" dirty="0" smtClean="0">
                <a:latin typeface=""/>
              </a:rPr>
              <a:t>Exception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550" y="2067876"/>
            <a:ext cx="7812786" cy="453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366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F5E30E7-DBAA-431D-A9C7-1D980AEA3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задание</a:t>
            </a:r>
          </a:p>
        </p:txBody>
      </p:sp>
      <p:sp>
        <p:nvSpPr>
          <p:cNvPr id="8" name="Объект 2">
            <a:extLst>
              <a:ext uri="{FF2B5EF4-FFF2-40B4-BE49-F238E27FC236}">
                <a16:creationId xmlns:a16="http://schemas.microsoft.com/office/drawing/2014/main" id="{A74DC670-C553-4FC1-AAE6-EC52D22AB7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ru-RU" i="1" dirty="0" smtClean="0"/>
              <a:t>Внутри функции </a:t>
            </a:r>
            <a:r>
              <a:rPr lang="en-US" i="1" dirty="0" err="1" smtClean="0"/>
              <a:t>avrg</a:t>
            </a:r>
            <a:r>
              <a:rPr lang="en-US" i="1" dirty="0" smtClean="0"/>
              <a:t> </a:t>
            </a:r>
            <a:r>
              <a:rPr lang="ru-RU" i="1" dirty="0" smtClean="0"/>
              <a:t>сделать проверку на </a:t>
            </a:r>
            <a:r>
              <a:rPr lang="ru-RU" i="1" dirty="0" err="1" smtClean="0"/>
              <a:t>неотрицательность</a:t>
            </a:r>
            <a:r>
              <a:rPr lang="ru-RU" i="1" dirty="0" smtClean="0"/>
              <a:t> произведения </a:t>
            </a:r>
            <a:r>
              <a:rPr lang="en-US" i="1" dirty="0" smtClean="0"/>
              <a:t>a </a:t>
            </a:r>
            <a:r>
              <a:rPr lang="ru-RU" i="1" dirty="0" smtClean="0"/>
              <a:t>и </a:t>
            </a:r>
            <a:r>
              <a:rPr lang="en-US" i="1" dirty="0"/>
              <a:t>b</a:t>
            </a:r>
            <a:r>
              <a:rPr lang="ru-RU" i="1" dirty="0" smtClean="0"/>
              <a:t> иначе вывести </a:t>
            </a:r>
            <a:r>
              <a:rPr lang="en-US" i="1" dirty="0" err="1" smtClean="0"/>
              <a:t>ValueError</a:t>
            </a:r>
            <a:r>
              <a:rPr lang="en-US" i="1" dirty="0" smtClean="0"/>
              <a:t>(“…”)</a:t>
            </a:r>
            <a:endParaRPr lang="ru-RU" i="1" dirty="0" smtClean="0"/>
          </a:p>
          <a:p>
            <a:pPr marL="514350" indent="-514350">
              <a:buFont typeface="+mj-lt"/>
              <a:buAutoNum type="arabicPeriod"/>
            </a:pPr>
            <a:endParaRPr lang="ru-RU" i="1" dirty="0"/>
          </a:p>
          <a:p>
            <a:pPr marL="514350" indent="-514350">
              <a:buFont typeface="+mj-lt"/>
              <a:buAutoNum type="arabicPeriod"/>
            </a:pPr>
            <a:r>
              <a:rPr lang="ru-RU" i="1" dirty="0" smtClean="0"/>
              <a:t>При печати результата функции </a:t>
            </a:r>
            <a:r>
              <a:rPr lang="en-US" i="1" dirty="0" err="1" smtClean="0"/>
              <a:t>avg</a:t>
            </a:r>
            <a:r>
              <a:rPr lang="en-US" i="1" dirty="0" smtClean="0"/>
              <a:t> </a:t>
            </a:r>
            <a:r>
              <a:rPr lang="ru-RU" i="1" dirty="0" smtClean="0"/>
              <a:t>сделать проверку на </a:t>
            </a:r>
            <a:r>
              <a:rPr lang="ru-RU" i="1" dirty="0"/>
              <a:t>вывести </a:t>
            </a:r>
            <a:r>
              <a:rPr lang="en-US" i="1" dirty="0" err="1" smtClean="0"/>
              <a:t>ValueError</a:t>
            </a:r>
            <a:r>
              <a:rPr lang="ru-RU" i="1" dirty="0" smtClean="0"/>
              <a:t>, предложив ввести другие числа</a:t>
            </a:r>
            <a:br>
              <a:rPr lang="ru-RU" i="1" dirty="0" smtClean="0"/>
            </a:br>
            <a:r>
              <a:rPr lang="ru-RU" i="1" dirty="0" smtClean="0"/>
              <a:t>Затем сделать проверку на произвольный </a:t>
            </a:r>
            <a:r>
              <a:rPr lang="en-US" i="1" dirty="0" smtClean="0"/>
              <a:t>Exception, </a:t>
            </a:r>
            <a:r>
              <a:rPr lang="ru-RU" i="1" dirty="0" smtClean="0"/>
              <a:t>выведя его на экран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72024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957560" cy="1325563"/>
          </a:xfrm>
        </p:spPr>
        <p:txBody>
          <a:bodyPr/>
          <a:lstStyle/>
          <a:p>
            <a:r>
              <a:rPr lang="ru-RU" dirty="0" smtClean="0"/>
              <a:t>Ошибка синтаксиса</a:t>
            </a:r>
            <a:r>
              <a:rPr lang="en-US" dirty="0" smtClean="0"/>
              <a:t> – </a:t>
            </a:r>
            <a:r>
              <a:rPr lang="ru-RU" dirty="0" smtClean="0"/>
              <a:t>ничего не напоминает?</a:t>
            </a:r>
            <a:endParaRPr lang="ru-RU" dirty="0"/>
          </a:p>
        </p:txBody>
      </p:sp>
      <p:graphicFrame>
        <p:nvGraphicFramePr>
          <p:cNvPr id="9" name="Объект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6027429"/>
              </p:ext>
            </p:extLst>
          </p:nvPr>
        </p:nvGraphicFramePr>
        <p:xfrm>
          <a:off x="2024494" y="1690688"/>
          <a:ext cx="8143012" cy="42738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5" name="Image" r:id="rId3" imgW="12698280" imgH="6679080" progId="Photoshop.Image.18">
                  <p:embed/>
                </p:oleObj>
              </mc:Choice>
              <mc:Fallback>
                <p:oleObj name="Image" r:id="rId3" imgW="12698280" imgH="6679080" progId="Photoshop.Image.1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24494" y="1690688"/>
                        <a:ext cx="8143012" cy="427386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88096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Ошибка синтаксиса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 smtClean="0"/>
              <a:t>Статический анализ позволяет избежать таких чудес</a:t>
            </a:r>
            <a:endParaRPr lang="ru-RU" dirty="0"/>
          </a:p>
        </p:txBody>
      </p:sp>
      <p:pic>
        <p:nvPicPr>
          <p:cNvPr id="3074" name="Picture 2" descr="Ошибка runtime error r6034 - как исправить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939256"/>
            <a:ext cx="5781675" cy="2124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Блог Rouse_: Здравствуйте, я ошибка 217 и я вам ничего не скажу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0987" y="2939256"/>
            <a:ext cx="3144732" cy="2124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1828" y="4198620"/>
            <a:ext cx="4581525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987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Родина слышит! Как не попасть «на карандаш» спецслужб?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215" y="1287462"/>
            <a:ext cx="5800725" cy="3352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04215" y="4958080"/>
            <a:ext cx="58007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C# / Java / … – </a:t>
            </a:r>
            <a:r>
              <a:rPr lang="ru-RU" sz="2400" dirty="0" smtClean="0"/>
              <a:t>сильная статическая типизация и т.д.</a:t>
            </a:r>
            <a:endParaRPr lang="ru-RU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7105173" y="4958079"/>
            <a:ext cx="46713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Python - </a:t>
            </a:r>
            <a:r>
              <a:rPr lang="ru-RU" sz="2400" dirty="0" smtClean="0"/>
              <a:t>свобода самовыражения, </a:t>
            </a:r>
            <a:br>
              <a:rPr lang="ru-RU" sz="2400" dirty="0" smtClean="0"/>
            </a:br>
            <a:r>
              <a:rPr lang="ru-RU" sz="2400" dirty="0" smtClean="0"/>
              <a:t>удобство, читаемость</a:t>
            </a:r>
            <a:endParaRPr lang="ru-RU" sz="2400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8053" y="1287462"/>
            <a:ext cx="4325567" cy="3352801"/>
          </a:xfrm>
          <a:prstGeom prst="rect">
            <a:avLst/>
          </a:prstGeom>
        </p:spPr>
      </p:pic>
      <p:sp>
        <p:nvSpPr>
          <p:cNvPr id="2" name="Прямоугольник 1"/>
          <p:cNvSpPr/>
          <p:nvPr/>
        </p:nvSpPr>
        <p:spPr>
          <a:xfrm>
            <a:off x="1818597" y="5786752"/>
            <a:ext cx="34494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hlinkClick r:id="rId4"/>
              </a:rPr>
              <a:t>https://habr.com/ru/post/161205</a:t>
            </a:r>
            <a:r>
              <a:rPr lang="ru-RU" dirty="0" smtClean="0">
                <a:hlinkClick r:id="rId4"/>
              </a:rPr>
              <a:t>/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59989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Исключения - </a:t>
            </a:r>
            <a:r>
              <a:rPr lang="en-US" dirty="0" smtClean="0"/>
              <a:t>exceptions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6038850" cy="1228725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025776"/>
            <a:ext cx="6057900" cy="12192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150" y="4351339"/>
            <a:ext cx="6057900" cy="130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601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Исключения - </a:t>
            </a:r>
            <a:r>
              <a:rPr lang="en-US" dirty="0" smtClean="0"/>
              <a:t>exceptions</a:t>
            </a:r>
            <a:endParaRPr lang="ru-RU" dirty="0"/>
          </a:p>
        </p:txBody>
      </p:sp>
      <p:sp>
        <p:nvSpPr>
          <p:cNvPr id="7" name="Объект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78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 smtClean="0"/>
              <a:t>Особая ситуация при работе программы, функции, с которой нужно что-то делать</a:t>
            </a:r>
          </a:p>
          <a:p>
            <a:pPr marL="0" indent="0">
              <a:buNone/>
            </a:pPr>
            <a:r>
              <a:rPr lang="ru-RU" dirty="0" smtClean="0"/>
              <a:t>Например</a:t>
            </a:r>
            <a:r>
              <a:rPr lang="en-US" dirty="0" smtClean="0"/>
              <a:t>:</a:t>
            </a:r>
          </a:p>
          <a:p>
            <a:r>
              <a:rPr lang="ru-RU" dirty="0" smtClean="0">
                <a:solidFill>
                  <a:schemeClr val="bg1"/>
                </a:solidFill>
              </a:rPr>
              <a:t>целочисленное деление на ноль</a:t>
            </a:r>
            <a:endParaRPr lang="ru-RU" dirty="0">
              <a:solidFill>
                <a:schemeClr val="bg1"/>
              </a:solidFill>
            </a:endParaRPr>
          </a:p>
          <a:p>
            <a:r>
              <a:rPr lang="ru-RU" dirty="0" smtClean="0">
                <a:solidFill>
                  <a:schemeClr val="bg1"/>
                </a:solidFill>
              </a:rPr>
              <a:t>считывание данных без доступа к ним</a:t>
            </a:r>
          </a:p>
          <a:p>
            <a:r>
              <a:rPr lang="ru-RU" dirty="0">
                <a:solidFill>
                  <a:schemeClr val="bg1"/>
                </a:solidFill>
              </a:rPr>
              <a:t>и</a:t>
            </a:r>
            <a:r>
              <a:rPr lang="ru-RU" dirty="0" smtClean="0">
                <a:solidFill>
                  <a:schemeClr val="bg1"/>
                </a:solidFill>
              </a:rPr>
              <a:t>счерпание </a:t>
            </a:r>
            <a:r>
              <a:rPr lang="ru-RU" dirty="0">
                <a:solidFill>
                  <a:schemeClr val="bg1"/>
                </a:solidFill>
              </a:rPr>
              <a:t>доступной </a:t>
            </a:r>
            <a:r>
              <a:rPr lang="ru-RU" dirty="0" smtClean="0">
                <a:solidFill>
                  <a:schemeClr val="bg1"/>
                </a:solidFill>
              </a:rPr>
              <a:t>памяти</a:t>
            </a:r>
          </a:p>
          <a:p>
            <a:r>
              <a:rPr lang="ru-RU" dirty="0" smtClean="0">
                <a:solidFill>
                  <a:schemeClr val="bg1"/>
                </a:solidFill>
              </a:rPr>
              <a:t>аварийное отключение </a:t>
            </a:r>
            <a:r>
              <a:rPr lang="ru-RU" dirty="0">
                <a:solidFill>
                  <a:schemeClr val="bg1"/>
                </a:solidFill>
              </a:rPr>
              <a:t>электропитания </a:t>
            </a:r>
            <a:r>
              <a:rPr lang="ru-RU" dirty="0" smtClean="0">
                <a:solidFill>
                  <a:schemeClr val="bg1"/>
                </a:solidFill>
              </a:rPr>
              <a:t>системы</a:t>
            </a: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3730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Исключения - </a:t>
            </a:r>
            <a:r>
              <a:rPr lang="en-US" dirty="0" smtClean="0"/>
              <a:t>exceptions</a:t>
            </a:r>
            <a:endParaRPr lang="ru-RU" dirty="0"/>
          </a:p>
        </p:txBody>
      </p:sp>
      <p:sp>
        <p:nvSpPr>
          <p:cNvPr id="7" name="Объект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78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 smtClean="0"/>
              <a:t>Особая ситуация при работе программы, функции, с которой нужно что-то делать</a:t>
            </a:r>
          </a:p>
          <a:p>
            <a:pPr marL="0" indent="0">
              <a:buNone/>
            </a:pPr>
            <a:r>
              <a:rPr lang="ru-RU" dirty="0" smtClean="0"/>
              <a:t>Например</a:t>
            </a:r>
            <a:r>
              <a:rPr lang="en-US" dirty="0" smtClean="0"/>
              <a:t>: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ru-RU" dirty="0" smtClean="0"/>
              <a:t>целочисленное деление на ноль</a:t>
            </a:r>
            <a:endParaRPr lang="ru-RU" dirty="0"/>
          </a:p>
          <a:p>
            <a:r>
              <a:rPr lang="ru-RU" dirty="0" smtClean="0">
                <a:solidFill>
                  <a:schemeClr val="bg1"/>
                </a:solidFill>
              </a:rPr>
              <a:t>считывание данных без доступа к ним</a:t>
            </a:r>
          </a:p>
          <a:p>
            <a:r>
              <a:rPr lang="ru-RU" dirty="0">
                <a:solidFill>
                  <a:schemeClr val="bg1"/>
                </a:solidFill>
              </a:rPr>
              <a:t>и</a:t>
            </a:r>
            <a:r>
              <a:rPr lang="ru-RU" dirty="0" smtClean="0">
                <a:solidFill>
                  <a:schemeClr val="bg1"/>
                </a:solidFill>
              </a:rPr>
              <a:t>счерпание </a:t>
            </a:r>
            <a:r>
              <a:rPr lang="ru-RU" dirty="0">
                <a:solidFill>
                  <a:schemeClr val="bg1"/>
                </a:solidFill>
              </a:rPr>
              <a:t>доступной </a:t>
            </a:r>
            <a:r>
              <a:rPr lang="ru-RU" dirty="0" smtClean="0">
                <a:solidFill>
                  <a:schemeClr val="bg1"/>
                </a:solidFill>
              </a:rPr>
              <a:t>памяти</a:t>
            </a:r>
          </a:p>
          <a:p>
            <a:r>
              <a:rPr lang="ru-RU" dirty="0" smtClean="0">
                <a:solidFill>
                  <a:schemeClr val="bg1"/>
                </a:solidFill>
              </a:rPr>
              <a:t>аварийное отключение </a:t>
            </a:r>
            <a:r>
              <a:rPr lang="ru-RU" dirty="0">
                <a:solidFill>
                  <a:schemeClr val="bg1"/>
                </a:solidFill>
              </a:rPr>
              <a:t>электропитания </a:t>
            </a:r>
            <a:r>
              <a:rPr lang="ru-RU" dirty="0" smtClean="0">
                <a:solidFill>
                  <a:schemeClr val="bg1"/>
                </a:solidFill>
              </a:rPr>
              <a:t>системы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5087" y="3865106"/>
            <a:ext cx="3003233" cy="2482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056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1445</TotalTime>
  <Words>494</Words>
  <Application>Microsoft Office PowerPoint</Application>
  <PresentationFormat>Широкоэкранный</PresentationFormat>
  <Paragraphs>122</Paragraphs>
  <Slides>32</Slides>
  <Notes>0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32</vt:i4>
      </vt:variant>
    </vt:vector>
  </HeadingPairs>
  <TitlesOfParts>
    <vt:vector size="38" baseType="lpstr">
      <vt:lpstr>Arial</vt:lpstr>
      <vt:lpstr>Calibri</vt:lpstr>
      <vt:lpstr>Calibri Light</vt:lpstr>
      <vt:lpstr>Wingdings</vt:lpstr>
      <vt:lpstr>Тема Office</vt:lpstr>
      <vt:lpstr>Image</vt:lpstr>
      <vt:lpstr>Исключения, ошибки синтаксиса</vt:lpstr>
      <vt:lpstr>Презентация PowerPoint</vt:lpstr>
      <vt:lpstr>Ошибка синтаксиса</vt:lpstr>
      <vt:lpstr>Ошибка синтаксиса – ничего не напоминает?</vt:lpstr>
      <vt:lpstr>Ошибка синтаксиса</vt:lpstr>
      <vt:lpstr>Презентация PowerPoint</vt:lpstr>
      <vt:lpstr>Исключения - exceptions</vt:lpstr>
      <vt:lpstr>Исключения - exceptions</vt:lpstr>
      <vt:lpstr>Исключения - exceptions</vt:lpstr>
      <vt:lpstr>Исключения - exceptions</vt:lpstr>
      <vt:lpstr>Исключения - exceptions</vt:lpstr>
      <vt:lpstr>Как было раньше? Коды возврата</vt:lpstr>
      <vt:lpstr>Exception vs error</vt:lpstr>
      <vt:lpstr>Exception vs error</vt:lpstr>
      <vt:lpstr>пробрасывание по каскаду</vt:lpstr>
      <vt:lpstr>Exception</vt:lpstr>
      <vt:lpstr>Презентация PowerPoint</vt:lpstr>
      <vt:lpstr>Холивар</vt:lpstr>
      <vt:lpstr>Обработка исключений</vt:lpstr>
      <vt:lpstr>Обработка исключений</vt:lpstr>
      <vt:lpstr>Обработка исключений</vt:lpstr>
      <vt:lpstr>ValueError? Exception?</vt:lpstr>
      <vt:lpstr>Холивар №2</vt:lpstr>
      <vt:lpstr>Холивар №2</vt:lpstr>
      <vt:lpstr>Вызов исключений</vt:lpstr>
      <vt:lpstr>Вызов исключений</vt:lpstr>
      <vt:lpstr>Вызов исключений</vt:lpstr>
      <vt:lpstr>Не используйте “bar ecxept”</vt:lpstr>
      <vt:lpstr>Используйте “except Exception”</vt:lpstr>
      <vt:lpstr>Создание собственных исключений</vt:lpstr>
      <vt:lpstr>Создание собственных исключений</vt:lpstr>
      <vt:lpstr>задание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Регулярные выражения</dc:title>
  <dc:creator>Alex Alex</dc:creator>
  <cp:lastModifiedBy>Alex Alex</cp:lastModifiedBy>
  <cp:revision>103</cp:revision>
  <dcterms:created xsi:type="dcterms:W3CDTF">2020-11-08T20:25:00Z</dcterms:created>
  <dcterms:modified xsi:type="dcterms:W3CDTF">2021-03-26T08:27:48Z</dcterms:modified>
</cp:coreProperties>
</file>